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406" r:id="rId2"/>
    <p:sldId id="689" r:id="rId3"/>
    <p:sldId id="690" r:id="rId4"/>
    <p:sldId id="683" r:id="rId5"/>
    <p:sldId id="684" r:id="rId6"/>
    <p:sldId id="686" r:id="rId7"/>
    <p:sldId id="687" r:id="rId8"/>
    <p:sldId id="699" r:id="rId9"/>
    <p:sldId id="693" r:id="rId10"/>
    <p:sldId id="692" r:id="rId11"/>
    <p:sldId id="694" r:id="rId12"/>
    <p:sldId id="700" r:id="rId13"/>
    <p:sldId id="697" r:id="rId14"/>
    <p:sldId id="695" r:id="rId15"/>
    <p:sldId id="698" r:id="rId16"/>
    <p:sldId id="701" r:id="rId17"/>
    <p:sldId id="6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87674" autoAdjust="0"/>
  </p:normalViewPr>
  <p:slideViewPr>
    <p:cSldViewPr snapToGrid="0" snapToObjects="1">
      <p:cViewPr varScale="1">
        <p:scale>
          <a:sx n="77" d="100"/>
          <a:sy n="77" d="100"/>
        </p:scale>
        <p:origin x="11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32FB7-ABA5-4E11-907E-D44576D496A7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D81DB-C33B-4BF4-A11A-46D9DDB54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5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81DB-C33B-4BF4-A11A-46D9DDB549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D81DB-C33B-4BF4-A11A-46D9DDB549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summary page of improvements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EB62A-143D-46A8-9974-BE020884FA4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6864" y="1947672"/>
            <a:ext cx="115824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03853"/>
            <a:ext cx="5237356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03853"/>
            <a:ext cx="5504985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" y="0"/>
            <a:ext cx="12198096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349829"/>
            <a:ext cx="115824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3" y="6444342"/>
            <a:ext cx="7779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7692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05" y="0"/>
            <a:ext cx="12186591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6864" y="1947672"/>
            <a:ext cx="115824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304801" y="6491541"/>
            <a:ext cx="3576369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16865" y="2898648"/>
            <a:ext cx="7744884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12193352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115824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933028" y="6491541"/>
            <a:ext cx="3576369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52" y="6463393"/>
            <a:ext cx="650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12193352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115824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933028" y="6491541"/>
            <a:ext cx="3576369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52" y="6463393"/>
            <a:ext cx="650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Teradyne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5283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86591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6864" y="1947672"/>
            <a:ext cx="8646451" cy="685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304801" y="6491541"/>
            <a:ext cx="3576369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16865" y="2898648"/>
            <a:ext cx="7744884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04A9-B4EC-204B-8C43-16A6624A5CA0}"/>
              </a:ext>
            </a:extLst>
          </p:cNvPr>
          <p:cNvSpPr/>
          <p:nvPr userDrawn="1"/>
        </p:nvSpPr>
        <p:spPr>
          <a:xfrm>
            <a:off x="636105" y="536713"/>
            <a:ext cx="3379305" cy="755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61849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1772"/>
            <a:ext cx="115824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8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04800" y="292363"/>
            <a:ext cx="115824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3" y="6444342"/>
            <a:ext cx="7649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6143"/>
            <a:ext cx="115824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772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42999"/>
            <a:ext cx="54864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142999"/>
            <a:ext cx="54864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04800" y="289249"/>
            <a:ext cx="115824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7692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1" y="1"/>
            <a:ext cx="12198094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61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0657"/>
            <a:ext cx="115824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306286"/>
            <a:ext cx="115824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772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6864" y="1947672"/>
            <a:ext cx="11582400" cy="942284"/>
          </a:xfrm>
        </p:spPr>
        <p:txBody>
          <a:bodyPr>
            <a:normAutofit/>
          </a:bodyPr>
          <a:lstStyle/>
          <a:p>
            <a:r>
              <a:rPr lang="en-US" b="1" dirty="0" err="1"/>
              <a:t>PMIC_BinCheck_Request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56248" y="6355644"/>
            <a:ext cx="223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418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Teradyne Confidential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F0FEBF-E7E3-4A21-B758-CEA5C0A574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6864" y="2614891"/>
            <a:ext cx="2330631" cy="36933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20211217</a:t>
            </a:r>
          </a:p>
        </p:txBody>
      </p:sp>
    </p:spTree>
    <p:extLst>
      <p:ext uri="{BB962C8B-B14F-4D97-AF65-F5344CB8AC3E}">
        <p14:creationId xmlns:p14="http://schemas.microsoft.com/office/powerpoint/2010/main" val="9955317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48341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</a:t>
            </a:r>
            <a:r>
              <a:rPr lang="en-US" dirty="0" smtClean="0"/>
              <a:t>6-Fail Flag Symbol Check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964" y="2032046"/>
            <a:ext cx="12472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Check </a:t>
            </a:r>
            <a:r>
              <a:rPr lang="en-US" dirty="0" smtClean="0"/>
              <a:t>the value of all Flag Symbol.</a:t>
            </a:r>
          </a:p>
          <a:p>
            <a:r>
              <a:rPr lang="en-US" dirty="0" smtClean="0"/>
              <a:t>Flag of Normal Bin: </a:t>
            </a:r>
            <a:r>
              <a:rPr lang="en-US" dirty="0"/>
              <a:t>only F or T </a:t>
            </a:r>
            <a:r>
              <a:rPr lang="en-US" dirty="0" smtClean="0"/>
              <a:t>(Red Frame will show fail.)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Flag of Standard Bin: </a:t>
            </a:r>
            <a:r>
              <a:rPr lang="en-US" dirty="0"/>
              <a:t>Only </a:t>
            </a:r>
            <a:r>
              <a:rPr lang="en-US" dirty="0" smtClean="0"/>
              <a:t>T </a:t>
            </a:r>
            <a:r>
              <a:rPr lang="en-US" dirty="0"/>
              <a:t>(Red Frame will show fail.)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0022F-1605-4440-BEFC-399F996086D1}"/>
              </a:ext>
            </a:extLst>
          </p:cNvPr>
          <p:cNvSpPr/>
          <p:nvPr/>
        </p:nvSpPr>
        <p:spPr>
          <a:xfrm>
            <a:off x="4955356" y="933609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Bin Flag Check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918097-0BCB-4B96-8B56-9030DE087D16}"/>
              </a:ext>
            </a:extLst>
          </p:cNvPr>
          <p:cNvSpPr/>
          <p:nvPr/>
        </p:nvSpPr>
        <p:spPr>
          <a:xfrm>
            <a:off x="6817851" y="733154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3D49B7-BE1A-4554-B9B6-31318A0D67E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1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7" y="2767632"/>
            <a:ext cx="594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7" y="4171138"/>
            <a:ext cx="54562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</a:t>
            </a:r>
            <a:r>
              <a:rPr lang="en-US" dirty="0" smtClean="0"/>
              <a:t>7-No Bin Out Check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964" y="2032046"/>
            <a:ext cx="124722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Check </a:t>
            </a:r>
            <a:r>
              <a:rPr lang="en-US" dirty="0" smtClean="0"/>
              <a:t>the Flag of test item exist or not.</a:t>
            </a:r>
          </a:p>
          <a:p>
            <a:r>
              <a:rPr lang="en-US" dirty="0" smtClean="0"/>
              <a:t>If </a:t>
            </a:r>
            <a:r>
              <a:rPr lang="en-US" dirty="0"/>
              <a:t>bin flag</a:t>
            </a:r>
            <a:r>
              <a:rPr lang="en-US" dirty="0" smtClean="0"/>
              <a:t> is empty, </a:t>
            </a:r>
            <a:r>
              <a:rPr lang="en-US" dirty="0"/>
              <a:t>report Item </a:t>
            </a:r>
            <a:r>
              <a:rPr lang="en-US" dirty="0" err="1"/>
              <a:t>NoBinOut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If the flag exists, check any relative bin name use same flag. If not</a:t>
            </a:r>
            <a:r>
              <a:rPr lang="en-US" dirty="0"/>
              <a:t>, report Item </a:t>
            </a:r>
            <a:r>
              <a:rPr lang="en-US" dirty="0" err="1"/>
              <a:t>NoBinOut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the bin name not exist in same flow,</a:t>
            </a:r>
            <a:r>
              <a:rPr lang="en-US" dirty="0"/>
              <a:t> list Item in the </a:t>
            </a:r>
            <a:r>
              <a:rPr lang="en-US" dirty="0" smtClean="0"/>
              <a:t>report.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Step2 </a:t>
            </a:r>
            <a:r>
              <a:rPr lang="en-US" dirty="0"/>
              <a:t>: Check </a:t>
            </a:r>
            <a:r>
              <a:rPr lang="en-US" dirty="0" smtClean="0"/>
              <a:t>any gating rule of Opcode “</a:t>
            </a:r>
            <a:r>
              <a:rPr lang="en-US" dirty="0" err="1" smtClean="0"/>
              <a:t>BinTable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If there is any rule in the </a:t>
            </a:r>
            <a:r>
              <a:rPr lang="en-US" dirty="0" err="1" smtClean="0"/>
              <a:t>BinTable</a:t>
            </a:r>
            <a:r>
              <a:rPr lang="en-US" dirty="0"/>
              <a:t>, </a:t>
            </a:r>
            <a:r>
              <a:rPr lang="en-US" dirty="0" smtClean="0"/>
              <a:t>list </a:t>
            </a:r>
            <a:r>
              <a:rPr lang="en-US" dirty="0"/>
              <a:t>Item </a:t>
            </a:r>
            <a:r>
              <a:rPr lang="en-US" dirty="0" smtClean="0"/>
              <a:t>in the report.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0022F-1605-4440-BEFC-399F996086D1}"/>
              </a:ext>
            </a:extLst>
          </p:cNvPr>
          <p:cNvSpPr/>
          <p:nvPr/>
        </p:nvSpPr>
        <p:spPr>
          <a:xfrm>
            <a:off x="4955356" y="933609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918097-0BCB-4B96-8B56-9030DE087D16}"/>
              </a:ext>
            </a:extLst>
          </p:cNvPr>
          <p:cNvSpPr/>
          <p:nvPr/>
        </p:nvSpPr>
        <p:spPr>
          <a:xfrm>
            <a:off x="6817851" y="733154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3D49B7-BE1A-4554-B9B6-31318A0D67E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1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2024E987-8673-41D2-B106-2B450412A59D}"/>
              </a:ext>
            </a:extLst>
          </p:cNvPr>
          <p:cNvSpPr/>
          <p:nvPr/>
        </p:nvSpPr>
        <p:spPr>
          <a:xfrm>
            <a:off x="8595674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8E14DB-03C8-49E9-B24D-0EADF403BB4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36643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CE56DF0-638C-4DF7-80CD-1BB6AE4A0EDC}"/>
              </a:ext>
            </a:extLst>
          </p:cNvPr>
          <p:cNvSpPr/>
          <p:nvPr/>
        </p:nvSpPr>
        <p:spPr>
          <a:xfrm>
            <a:off x="10471608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1" y="3252896"/>
            <a:ext cx="9553575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7" y="4305244"/>
            <a:ext cx="11687175" cy="1866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8417" y="4659643"/>
            <a:ext cx="1420266" cy="1499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7021" y="3438431"/>
            <a:ext cx="9604353" cy="195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90484" y="3563968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Flag is empty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64" y="6198574"/>
            <a:ext cx="19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BinTable</a:t>
            </a:r>
            <a:r>
              <a:rPr lang="en-US" sz="1400" dirty="0" smtClean="0">
                <a:solidFill>
                  <a:srgbClr val="FF0000"/>
                </a:solidFill>
              </a:rPr>
              <a:t> with condition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</a:t>
            </a:r>
            <a:r>
              <a:rPr lang="en-US" altLang="zh-TW" dirty="0"/>
              <a:t>8</a:t>
            </a:r>
            <a:r>
              <a:rPr lang="en-US" dirty="0" smtClean="0"/>
              <a:t>-No </a:t>
            </a:r>
            <a:r>
              <a:rPr lang="en-US" dirty="0" smtClean="0"/>
              <a:t>Bin Out </a:t>
            </a:r>
            <a:r>
              <a:rPr lang="en-US" dirty="0" smtClean="0"/>
              <a:t>Check</a:t>
            </a:r>
            <a:r>
              <a:rPr lang="zh-TW" altLang="en-US" dirty="0"/>
              <a:t> </a:t>
            </a:r>
            <a:r>
              <a:rPr lang="en-US" altLang="zh-TW" dirty="0" smtClean="0"/>
              <a:t>Reference </a:t>
            </a:r>
            <a:r>
              <a:rPr lang="en-US" altLang="zh-TW" dirty="0" err="1" smtClean="0"/>
              <a:t>Datalog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8417" y="2277438"/>
            <a:ext cx="112365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</a:t>
            </a:r>
            <a:r>
              <a:rPr lang="en-US" dirty="0" smtClean="0"/>
              <a:t>: Offer a </a:t>
            </a:r>
            <a:r>
              <a:rPr lang="en-US" dirty="0" err="1" smtClean="0"/>
              <a:t>datalog</a:t>
            </a:r>
            <a:r>
              <a:rPr lang="en-US" dirty="0" smtClean="0"/>
              <a:t> that log from </a:t>
            </a:r>
            <a:r>
              <a:rPr lang="en-US" dirty="0" smtClean="0"/>
              <a:t>test program.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Step2 : Check Method is as same as Check Point7 and </a:t>
            </a:r>
            <a:r>
              <a:rPr lang="en-US" dirty="0"/>
              <a:t>list Item in the report(</a:t>
            </a:r>
            <a:r>
              <a:rPr lang="en-US" dirty="0" err="1"/>
              <a:t>NoBinOut</a:t>
            </a:r>
            <a:r>
              <a:rPr lang="en-US" dirty="0"/>
              <a:t> </a:t>
            </a:r>
            <a:r>
              <a:rPr lang="en-US" dirty="0" err="1"/>
              <a:t>ReferenceDatalog</a:t>
            </a:r>
            <a:r>
              <a:rPr lang="en-US" dirty="0"/>
              <a:t>).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0022F-1605-4440-BEFC-399F996086D1}"/>
              </a:ext>
            </a:extLst>
          </p:cNvPr>
          <p:cNvSpPr/>
          <p:nvPr/>
        </p:nvSpPr>
        <p:spPr>
          <a:xfrm>
            <a:off x="4955356" y="933609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918097-0BCB-4B96-8B56-9030DE087D16}"/>
              </a:ext>
            </a:extLst>
          </p:cNvPr>
          <p:cNvSpPr/>
          <p:nvPr/>
        </p:nvSpPr>
        <p:spPr>
          <a:xfrm>
            <a:off x="6817851" y="733154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3D49B7-BE1A-4554-B9B6-31318A0D67E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1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2024E987-8673-41D2-B106-2B450412A59D}"/>
              </a:ext>
            </a:extLst>
          </p:cNvPr>
          <p:cNvSpPr/>
          <p:nvPr/>
        </p:nvSpPr>
        <p:spPr>
          <a:xfrm>
            <a:off x="8595674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8E14DB-03C8-49E9-B24D-0EADF403BB4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36643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CE56DF0-638C-4DF7-80CD-1BB6AE4A0EDC}"/>
              </a:ext>
            </a:extLst>
          </p:cNvPr>
          <p:cNvSpPr/>
          <p:nvPr/>
        </p:nvSpPr>
        <p:spPr>
          <a:xfrm>
            <a:off x="10471608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90" y="2877602"/>
            <a:ext cx="3219450" cy="2057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6390" y="3462777"/>
            <a:ext cx="2975964" cy="299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56390" y="3778474"/>
            <a:ext cx="2975964" cy="299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36078" y="3778474"/>
            <a:ext cx="36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the </a:t>
            </a:r>
            <a:r>
              <a:rPr lang="en-US" dirty="0" err="1" smtClean="0">
                <a:solidFill>
                  <a:srgbClr val="FF0000"/>
                </a:solidFill>
              </a:rPr>
              <a:t>datalog</a:t>
            </a:r>
            <a:r>
              <a:rPr lang="en-US" dirty="0" smtClean="0">
                <a:solidFill>
                  <a:srgbClr val="FF0000"/>
                </a:solidFill>
              </a:rPr>
              <a:t> you want to check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40683" y="3393423"/>
            <a:ext cx="392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the program you want to check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5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31374-0AFF-430C-ADDE-CC6C66B3218B}"/>
              </a:ext>
            </a:extLst>
          </p:cNvPr>
          <p:cNvSpPr txBox="1"/>
          <p:nvPr/>
        </p:nvSpPr>
        <p:spPr>
          <a:xfrm>
            <a:off x="105110" y="227768"/>
            <a:ext cx="891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</a:t>
            </a:r>
            <a:r>
              <a:rPr lang="en-US" sz="2800" dirty="0" smtClean="0"/>
              <a:t>report-</a:t>
            </a:r>
            <a:r>
              <a:rPr lang="en-US" sz="2800" dirty="0" err="1" smtClean="0"/>
              <a:t>BinOut</a:t>
            </a:r>
            <a:r>
              <a:rPr lang="en-US" sz="2800" dirty="0" smtClean="0"/>
              <a:t> Sheet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9" y="1214437"/>
            <a:ext cx="10677525" cy="147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522" y="2690812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Bin Name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0628" y="2690812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Flag Name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1452" y="2690812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SubFlow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3" y="3693346"/>
            <a:ext cx="11507082" cy="1533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9800" y="3652753"/>
            <a:ext cx="11544895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753" y="3931040"/>
            <a:ext cx="1347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Check Point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0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31374-0AFF-430C-ADDE-CC6C66B3218B}"/>
              </a:ext>
            </a:extLst>
          </p:cNvPr>
          <p:cNvSpPr txBox="1"/>
          <p:nvPr/>
        </p:nvSpPr>
        <p:spPr>
          <a:xfrm>
            <a:off x="105110" y="227768"/>
            <a:ext cx="891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report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5" y="1177844"/>
            <a:ext cx="9629775" cy="2124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5352" y="2993456"/>
            <a:ext cx="1238597" cy="259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8973" y="2168828"/>
            <a:ext cx="426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check each sub flow the error bin setting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5" y="3707889"/>
            <a:ext cx="7343440" cy="23519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0570" y="5666199"/>
            <a:ext cx="1363305" cy="259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67063" y="5666198"/>
            <a:ext cx="867323" cy="259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65192" y="4725440"/>
            <a:ext cx="23899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Check Point: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Is any function setting the Bin 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number in flow sheet?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5630" y="4722461"/>
            <a:ext cx="23899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Check Point: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Is any function setting the Bin 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number in VBT code?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31374-0AFF-430C-ADDE-CC6C66B3218B}"/>
              </a:ext>
            </a:extLst>
          </p:cNvPr>
          <p:cNvSpPr txBox="1"/>
          <p:nvPr/>
        </p:nvSpPr>
        <p:spPr>
          <a:xfrm>
            <a:off x="105110" y="227768"/>
            <a:ext cx="891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</a:t>
            </a:r>
            <a:r>
              <a:rPr lang="en-US" sz="2800" dirty="0" smtClean="0"/>
              <a:t>report-</a:t>
            </a:r>
            <a:r>
              <a:rPr lang="en-US" sz="2800" dirty="0" err="1" smtClean="0"/>
              <a:t>NoBinOut</a:t>
            </a:r>
            <a:r>
              <a:rPr lang="en-US" sz="2800" dirty="0" smtClean="0"/>
              <a:t> Sheet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0" y="2252735"/>
            <a:ext cx="7810500" cy="2105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580" y="1459468"/>
            <a:ext cx="804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sheet will list </a:t>
            </a:r>
            <a:r>
              <a:rPr lang="en-US" dirty="0" err="1" smtClean="0"/>
              <a:t>NoBinOut</a:t>
            </a:r>
            <a:r>
              <a:rPr lang="en-US" dirty="0" smtClean="0"/>
              <a:t> check result </a:t>
            </a:r>
            <a:r>
              <a:rPr lang="en-US" dirty="0"/>
              <a:t>and </a:t>
            </a:r>
            <a:r>
              <a:rPr lang="en-US" dirty="0" smtClean="0"/>
              <a:t>show the reason in Comment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31374-0AFF-430C-ADDE-CC6C66B3218B}"/>
              </a:ext>
            </a:extLst>
          </p:cNvPr>
          <p:cNvSpPr txBox="1"/>
          <p:nvPr/>
        </p:nvSpPr>
        <p:spPr>
          <a:xfrm>
            <a:off x="105110" y="227768"/>
            <a:ext cx="891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</a:t>
            </a:r>
            <a:r>
              <a:rPr lang="en-US" sz="2800" dirty="0" smtClean="0"/>
              <a:t>report-</a:t>
            </a:r>
            <a:r>
              <a:rPr lang="en-US" sz="2800" dirty="0" err="1" smtClean="0"/>
              <a:t>NoBinOut</a:t>
            </a:r>
            <a:r>
              <a:rPr lang="en-US" sz="2800" dirty="0" smtClean="0"/>
              <a:t> Sheet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92580" y="1459468"/>
            <a:ext cx="977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sheet will list </a:t>
            </a:r>
            <a:r>
              <a:rPr lang="en-US" dirty="0" err="1" smtClean="0"/>
              <a:t>NoBinOut-ReferenceDatalog</a:t>
            </a:r>
            <a:r>
              <a:rPr lang="en-US" dirty="0" smtClean="0"/>
              <a:t> </a:t>
            </a:r>
            <a:r>
              <a:rPr lang="en-US" dirty="0" smtClean="0"/>
              <a:t>check result </a:t>
            </a:r>
            <a:r>
              <a:rPr lang="en-US" dirty="0"/>
              <a:t>and </a:t>
            </a:r>
            <a:r>
              <a:rPr lang="en-US" dirty="0" smtClean="0"/>
              <a:t>show the reason in Comment Column.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0" y="2385390"/>
            <a:ext cx="10314661" cy="19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4087-9B60-6D42-B21F-3370C2C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125" y="2588803"/>
            <a:ext cx="6713061" cy="162584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837C7-C3E8-4841-8937-576F55EF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2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CD6E5D-2D5B-43FF-A244-3751E9B4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67" y="556834"/>
            <a:ext cx="3465921" cy="748125"/>
          </a:xfrm>
        </p:spPr>
        <p:txBody>
          <a:bodyPr>
            <a:normAutofit/>
          </a:bodyPr>
          <a:lstStyle/>
          <a:p>
            <a:r>
              <a:rPr lang="en-US" dirty="0"/>
              <a:t>How to use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0C9EFED-10B2-4742-908A-49CDC14D29BA}"/>
              </a:ext>
            </a:extLst>
          </p:cNvPr>
          <p:cNvSpPr txBox="1">
            <a:spLocks/>
          </p:cNvSpPr>
          <p:nvPr/>
        </p:nvSpPr>
        <p:spPr>
          <a:xfrm>
            <a:off x="785567" y="1593782"/>
            <a:ext cx="9225698" cy="2129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none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2418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/>
              <a:t>Step 1. Please prepare your program.</a:t>
            </a:r>
            <a:br>
              <a:rPr lang="en-US" sz="2400" dirty="0"/>
            </a:br>
            <a:r>
              <a:rPr lang="en-US" sz="2400" dirty="0"/>
              <a:t>Step 2. Execute Bin check tool with IGXL environment. </a:t>
            </a:r>
            <a:br>
              <a:rPr lang="en-US" sz="2400" dirty="0"/>
            </a:br>
            <a:r>
              <a:rPr lang="en-US" sz="2400" dirty="0"/>
              <a:t>Step 3. Check Report file. </a:t>
            </a:r>
          </a:p>
        </p:txBody>
      </p:sp>
    </p:spTree>
    <p:extLst>
      <p:ext uri="{BB962C8B-B14F-4D97-AF65-F5344CB8AC3E}">
        <p14:creationId xmlns:p14="http://schemas.microsoft.com/office/powerpoint/2010/main" val="230800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CD6E5D-2D5B-43FF-A244-3751E9B4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217" y="3054937"/>
            <a:ext cx="3465921" cy="748125"/>
          </a:xfrm>
        </p:spPr>
        <p:txBody>
          <a:bodyPr>
            <a:normAutofit/>
          </a:bodyPr>
          <a:lstStyle/>
          <a:p>
            <a:r>
              <a:rPr lang="en-US" dirty="0"/>
              <a:t>Check point Review</a:t>
            </a:r>
          </a:p>
        </p:txBody>
      </p:sp>
    </p:spTree>
    <p:extLst>
      <p:ext uri="{BB962C8B-B14F-4D97-AF65-F5344CB8AC3E}">
        <p14:creationId xmlns:p14="http://schemas.microsoft.com/office/powerpoint/2010/main" val="18937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1" y="2032046"/>
            <a:ext cx="12472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Find the “</a:t>
            </a:r>
            <a:r>
              <a:rPr lang="en-US" dirty="0" err="1"/>
              <a:t>Bintable</a:t>
            </a:r>
            <a:r>
              <a:rPr lang="en-US" dirty="0"/>
              <a:t>” opcode in </a:t>
            </a:r>
            <a:r>
              <a:rPr lang="en-US" dirty="0" err="1"/>
              <a:t>subflow</a:t>
            </a:r>
            <a:r>
              <a:rPr lang="en-US" dirty="0"/>
              <a:t>, get the parameter name for this </a:t>
            </a:r>
            <a:r>
              <a:rPr lang="en-US" dirty="0" err="1"/>
              <a:t>bintable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Step2: Search the Bin table sheet to get the control flag name setting for Bin table name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Step3: Search the control flag name in </a:t>
            </a:r>
            <a:r>
              <a:rPr lang="en-US" dirty="0" err="1"/>
              <a:t>subflow</a:t>
            </a:r>
            <a:r>
              <a:rPr lang="en-US" dirty="0"/>
              <a:t>, check is it define in same </a:t>
            </a:r>
            <a:r>
              <a:rPr lang="en-US" dirty="0" err="1"/>
              <a:t>subflow</a:t>
            </a:r>
            <a:r>
              <a:rPr lang="en-US" dirty="0"/>
              <a:t>. Also the </a:t>
            </a:r>
            <a:r>
              <a:rPr lang="en-US" dirty="0" err="1"/>
              <a:t>Bintable</a:t>
            </a:r>
            <a:r>
              <a:rPr lang="en-US" dirty="0"/>
              <a:t> sequence need to be correct.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5C92DB-939F-46C6-8A1D-2B27B9472248}"/>
              </a:ext>
            </a:extLst>
          </p:cNvPr>
          <p:cNvSpPr/>
          <p:nvPr/>
        </p:nvSpPr>
        <p:spPr>
          <a:xfrm>
            <a:off x="4955356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24E987-8673-41D2-B106-2B450412A59D}"/>
              </a:ext>
            </a:extLst>
          </p:cNvPr>
          <p:cNvSpPr/>
          <p:nvPr/>
        </p:nvSpPr>
        <p:spPr>
          <a:xfrm>
            <a:off x="8595674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4231CC-39F8-4C67-B097-3D5AB6A8FE4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8E14DB-03C8-49E9-B24D-0EADF403BB4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236643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BBBC7A-672D-4C38-AE68-2E70BDC58C37}"/>
              </a:ext>
            </a:extLst>
          </p:cNvPr>
          <p:cNvSpPr/>
          <p:nvPr/>
        </p:nvSpPr>
        <p:spPr>
          <a:xfrm>
            <a:off x="6679135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E56DF0-638C-4DF7-80CD-1BB6AE4A0EDC}"/>
              </a:ext>
            </a:extLst>
          </p:cNvPr>
          <p:cNvSpPr/>
          <p:nvPr/>
        </p:nvSpPr>
        <p:spPr>
          <a:xfrm>
            <a:off x="10471608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5D4201-36F4-41DE-B297-8B9CAA24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0" y="2525698"/>
            <a:ext cx="4657725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16EE5C-4DBF-48AF-8EED-1154A949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9" y="3601032"/>
            <a:ext cx="11391900" cy="581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D89F81-945C-43E6-8D46-8F5A37A34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0" y="4562066"/>
            <a:ext cx="9058275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1E70A4-2D08-4741-9D1D-0BD84978E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83" y="5011386"/>
            <a:ext cx="7979966" cy="16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1" y="2032046"/>
            <a:ext cx="124722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Find the bin name in </a:t>
            </a:r>
            <a:r>
              <a:rPr lang="en-US" dirty="0" err="1"/>
              <a:t>bintable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Step2: Search the Bin name in all of flow sheets. Check is it called by any sub flow sheet? </a:t>
            </a:r>
          </a:p>
          <a:p>
            <a:r>
              <a:rPr lang="en-US" dirty="0"/>
              <a:t>             Also need to check SW bin number in “Bin table sheet”. Is any duplicate?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5C92DB-939F-46C6-8A1D-2B27B9472248}"/>
              </a:ext>
            </a:extLst>
          </p:cNvPr>
          <p:cNvSpPr/>
          <p:nvPr/>
        </p:nvSpPr>
        <p:spPr>
          <a:xfrm>
            <a:off x="4955356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sub flow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4231CC-39F8-4C67-B097-3D5AB6A8FE4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BBBC7A-672D-4C38-AE68-2E70BDC58C37}"/>
              </a:ext>
            </a:extLst>
          </p:cNvPr>
          <p:cNvSpPr/>
          <p:nvPr/>
        </p:nvSpPr>
        <p:spPr>
          <a:xfrm>
            <a:off x="6679135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A93DC-1D0B-4450-B909-F918EC14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7" y="3375875"/>
            <a:ext cx="6982709" cy="29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71" y="2032046"/>
            <a:ext cx="12472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Find the “set-error-bin” opcode in each flow, get the error bin number. </a:t>
            </a:r>
          </a:p>
          <a:p>
            <a:r>
              <a:rPr lang="en-US" dirty="0"/>
              <a:t>             Need to list the flow which without the error bin setting.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Step2: Search Bin table sheet to get the match SW/HW bin number.</a:t>
            </a:r>
          </a:p>
          <a:p>
            <a:r>
              <a:rPr lang="en-US" dirty="0"/>
              <a:t>            If match need to list which </a:t>
            </a:r>
            <a:r>
              <a:rPr lang="en-US" dirty="0" err="1"/>
              <a:t>subflow</a:t>
            </a:r>
            <a:r>
              <a:rPr lang="en-US" dirty="0"/>
              <a:t> using this error bin. </a:t>
            </a:r>
          </a:p>
          <a:p>
            <a:r>
              <a:rPr lang="en-US" dirty="0"/>
              <a:t>            If no match in </a:t>
            </a:r>
            <a:r>
              <a:rPr lang="en-US" dirty="0" err="1"/>
              <a:t>bintable</a:t>
            </a:r>
            <a:r>
              <a:rPr lang="en-US" dirty="0"/>
              <a:t>, need to report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5C92DB-939F-46C6-8A1D-2B27B9472248}"/>
              </a:ext>
            </a:extLst>
          </p:cNvPr>
          <p:cNvSpPr/>
          <p:nvPr/>
        </p:nvSpPr>
        <p:spPr>
          <a:xfrm>
            <a:off x="4955356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4231CC-39F8-4C67-B097-3D5AB6A8FE4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BBBC7A-672D-4C38-AE68-2E70BDC58C37}"/>
              </a:ext>
            </a:extLst>
          </p:cNvPr>
          <p:cNvSpPr/>
          <p:nvPr/>
        </p:nvSpPr>
        <p:spPr>
          <a:xfrm>
            <a:off x="6679135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DDFD3-5FE9-49E2-8E59-7441BE2E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08" y="2647497"/>
            <a:ext cx="9077325" cy="120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A7303-9B3B-4BAA-9FCC-08D16224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08" y="5017649"/>
            <a:ext cx="104584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36932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964" y="2032046"/>
            <a:ext cx="12472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: Check all flow sheet about the sort bin, hard bin and result have set. </a:t>
            </a:r>
          </a:p>
          <a:p>
            <a:r>
              <a:rPr lang="en-US" dirty="0"/>
              <a:t>              List all of items which have set. (For this case, the test item do not need to set bin table)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Step2: Check VBT code about(next phase)</a:t>
            </a:r>
          </a:p>
          <a:p>
            <a:r>
              <a:rPr lang="en-US" dirty="0" err="1"/>
              <a:t>TheExec.sites.Item</a:t>
            </a:r>
            <a:r>
              <a:rPr lang="en-US" dirty="0"/>
              <a:t>(Site).</a:t>
            </a:r>
            <a:r>
              <a:rPr lang="en-US" dirty="0" err="1"/>
              <a:t>TestResult</a:t>
            </a:r>
            <a:r>
              <a:rPr lang="en-US" dirty="0"/>
              <a:t> =</a:t>
            </a:r>
            <a:r>
              <a:rPr lang="en-US" dirty="0" err="1"/>
              <a:t>siteFail</a:t>
            </a:r>
            <a:endParaRPr lang="en-US" dirty="0"/>
          </a:p>
          <a:p>
            <a:r>
              <a:rPr lang="en-US" dirty="0" err="1"/>
              <a:t>TheExec.sites.Item</a:t>
            </a:r>
            <a:r>
              <a:rPr lang="en-US" dirty="0"/>
              <a:t>(Site).</a:t>
            </a:r>
            <a:r>
              <a:rPr lang="en-US" dirty="0" err="1"/>
              <a:t>SortNumber</a:t>
            </a:r>
            <a:r>
              <a:rPr lang="en-US" dirty="0"/>
              <a:t> = ??</a:t>
            </a:r>
          </a:p>
          <a:p>
            <a:r>
              <a:rPr lang="en-US" dirty="0" err="1"/>
              <a:t>TheExec.sites.Item</a:t>
            </a:r>
            <a:r>
              <a:rPr lang="en-US" dirty="0"/>
              <a:t>(Site).</a:t>
            </a:r>
            <a:r>
              <a:rPr lang="en-US" dirty="0" err="1"/>
              <a:t>BinNumber</a:t>
            </a:r>
            <a:r>
              <a:rPr lang="en-US" dirty="0"/>
              <a:t> =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70B74-7125-458F-990D-29D798D2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3" y="2899664"/>
            <a:ext cx="9115425" cy="18383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0022F-1605-4440-BEFC-399F996086D1}"/>
              </a:ext>
            </a:extLst>
          </p:cNvPr>
          <p:cNvSpPr/>
          <p:nvPr/>
        </p:nvSpPr>
        <p:spPr>
          <a:xfrm>
            <a:off x="4955356" y="933609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</a:t>
            </a:r>
            <a:r>
              <a:rPr lang="zh-TW" altLang="en-US" dirty="0"/>
              <a:t> </a:t>
            </a:r>
            <a:r>
              <a:rPr lang="en-US" altLang="zh-TW" dirty="0"/>
              <a:t>VBT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918097-0BCB-4B96-8B56-9030DE087D16}"/>
              </a:ext>
            </a:extLst>
          </p:cNvPr>
          <p:cNvSpPr/>
          <p:nvPr/>
        </p:nvSpPr>
        <p:spPr>
          <a:xfrm>
            <a:off x="6817851" y="733154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3D49B7-BE1A-4554-B9B6-31318A0D67E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1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6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CD6E5D-2D5B-43FF-A244-3751E9B4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342" y="2680874"/>
            <a:ext cx="4412333" cy="748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New Feature of 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17" y="186856"/>
            <a:ext cx="11582400" cy="48341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point </a:t>
            </a:r>
            <a:r>
              <a:rPr lang="en-US" dirty="0" smtClean="0"/>
              <a:t>5-Standard Bin Check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6964" y="2032046"/>
            <a:ext cx="12472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 </a:t>
            </a:r>
            <a:r>
              <a:rPr lang="en-US" dirty="0" smtClean="0"/>
              <a:t>: </a:t>
            </a:r>
            <a:r>
              <a:rPr lang="en-US" dirty="0"/>
              <a:t>U</a:t>
            </a:r>
            <a:r>
              <a:rPr lang="en-US" dirty="0" smtClean="0"/>
              <a:t>ser can list the standard bins to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r>
              <a:rPr lang="en-US" dirty="0"/>
              <a:t> </a:t>
            </a:r>
            <a:r>
              <a:rPr lang="en-US" dirty="0" smtClean="0"/>
              <a:t>by Project.</a:t>
            </a:r>
          </a:p>
          <a:p>
            <a:r>
              <a:rPr lang="en-US" dirty="0" smtClean="0"/>
              <a:t> file path:(.\</a:t>
            </a:r>
            <a:r>
              <a:rPr lang="en-US" dirty="0" err="1" smtClean="0"/>
              <a:t>Config</a:t>
            </a:r>
            <a:r>
              <a:rPr lang="en-US" dirty="0" smtClean="0"/>
              <a:t>\Fail_Stop_Table.txt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Step2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Standard Bin Check </a:t>
            </a:r>
            <a:r>
              <a:rPr lang="en-US" dirty="0"/>
              <a:t>rule is based on soft bin number as the basis for comparison</a:t>
            </a:r>
            <a:r>
              <a:rPr lang="en-US" dirty="0" smtClean="0"/>
              <a:t>.</a:t>
            </a:r>
            <a:endParaRPr lang="en-US" altLang="zh-TW" dirty="0" smtClean="0"/>
          </a:p>
          <a:p>
            <a:r>
              <a:rPr lang="en-US" altLang="zh-TW" dirty="0" smtClean="0"/>
              <a:t>All of the soft bin which define in </a:t>
            </a:r>
            <a:r>
              <a:rPr lang="en-US" altLang="zh-TW" dirty="0" err="1" smtClean="0"/>
              <a:t>config</a:t>
            </a:r>
            <a:r>
              <a:rPr lang="en-US" altLang="zh-TW" dirty="0" smtClean="0"/>
              <a:t> file need exist in program.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736B7-FA42-4272-9207-CCFB1274A64A}"/>
              </a:ext>
            </a:extLst>
          </p:cNvPr>
          <p:cNvSpPr/>
          <p:nvPr/>
        </p:nvSpPr>
        <p:spPr>
          <a:xfrm>
            <a:off x="1315038" y="919626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4F122-F507-46AB-A994-3A5B05A60891}"/>
              </a:ext>
            </a:extLst>
          </p:cNvPr>
          <p:cNvSpPr txBox="1"/>
          <p:nvPr/>
        </p:nvSpPr>
        <p:spPr>
          <a:xfrm>
            <a:off x="2784295" y="802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1695D9-6708-4025-82D7-CCCCDFC93089}"/>
              </a:ext>
            </a:extLst>
          </p:cNvPr>
          <p:cNvSpPr/>
          <p:nvPr/>
        </p:nvSpPr>
        <p:spPr>
          <a:xfrm>
            <a:off x="3082773" y="734960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0022F-1605-4440-BEFC-399F996086D1}"/>
              </a:ext>
            </a:extLst>
          </p:cNvPr>
          <p:cNvSpPr/>
          <p:nvPr/>
        </p:nvSpPr>
        <p:spPr>
          <a:xfrm>
            <a:off x="4955356" y="933609"/>
            <a:ext cx="2281287" cy="980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 table sheet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918097-0BCB-4B96-8B56-9030DE087D16}"/>
              </a:ext>
            </a:extLst>
          </p:cNvPr>
          <p:cNvSpPr/>
          <p:nvPr/>
        </p:nvSpPr>
        <p:spPr>
          <a:xfrm>
            <a:off x="6817851" y="733154"/>
            <a:ext cx="4053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3D49B7-BE1A-4554-B9B6-31318A0D67E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96325" y="1409820"/>
            <a:ext cx="1359031" cy="1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6014" b="36009"/>
          <a:stretch/>
        </p:blipFill>
        <p:spPr>
          <a:xfrm>
            <a:off x="268417" y="2653546"/>
            <a:ext cx="7951658" cy="19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7547</TotalTime>
  <Words>728</Words>
  <Application>Microsoft Office PowerPoint</Application>
  <PresentationFormat>Widescreen</PresentationFormat>
  <Paragraphs>160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.AppleSystemUIFont</vt:lpstr>
      <vt:lpstr>新細明體</vt:lpstr>
      <vt:lpstr>Arial</vt:lpstr>
      <vt:lpstr>Calibri</vt:lpstr>
      <vt:lpstr>Teradyne-ppt-template-wide_final</vt:lpstr>
      <vt:lpstr>PMIC_BinCheck_Request</vt:lpstr>
      <vt:lpstr>How to use</vt:lpstr>
      <vt:lpstr>Check point Review</vt:lpstr>
      <vt:lpstr>Check point 1</vt:lpstr>
      <vt:lpstr>Check point 2</vt:lpstr>
      <vt:lpstr>Check point 3</vt:lpstr>
      <vt:lpstr>Check point 4</vt:lpstr>
      <vt:lpstr>New Feature of Check Point</vt:lpstr>
      <vt:lpstr>Check point 5-Standard Bin Check</vt:lpstr>
      <vt:lpstr>Check point 6-Fail Flag Symbol Check</vt:lpstr>
      <vt:lpstr>Check point 7-No Bin Out Check</vt:lpstr>
      <vt:lpstr>Check point 8-No Bin Out Check Reference Datalog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MP1P ahb_writedsc pattern conversion</dc:title>
  <dc:creator>이 세운</dc:creator>
  <cp:lastModifiedBy>Tsung-Han Hsieh</cp:lastModifiedBy>
  <cp:revision>192</cp:revision>
  <dcterms:created xsi:type="dcterms:W3CDTF">2018-04-18T07:17:54Z</dcterms:created>
  <dcterms:modified xsi:type="dcterms:W3CDTF">2021-12-27T08:07:38Z</dcterms:modified>
</cp:coreProperties>
</file>